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Montserrat" pitchFamily="2" charset="77"/>
      <p:regular r:id="rId17"/>
      <p:bold r:id="rId18"/>
      <p:italic r:id="rId19"/>
      <p:boldItalic r:id="rId20"/>
    </p:embeddedFont>
    <p:embeddedFont>
      <p:font typeface="Montserrat Medium" panose="00000600000000000000" pitchFamily="2" charset="77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>
        <p:scale>
          <a:sx n="124" d="100"/>
          <a:sy n="124" d="100"/>
        </p:scale>
        <p:origin x="984" y="7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6bbcf6f9f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f6bbcf6f9f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6bbcf6f9f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3f6bbcf6f9f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6bbcf6f9f_3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3f6bbcf6f9f_3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6b5ce076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3f6b5ce076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a6a24223c_2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25a6a24223c_2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5a6a24223c_2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5a6a24223c_2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a6a24223c_2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5a6a24223c_2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6bbcf6f9f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3f6bbcf6f9f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6bbcf6f9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3f6bbcf6f9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5a6a24223c_2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25a6a24223c_2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6bbcf6f9f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3f6bbcf6f9f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6bbcf6f9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3f6bbcf6f9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5a6a24223c_2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25a6a24223c_2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title="India Impact Report 2024.jpg"/>
          <p:cNvPicPr preferRelativeResize="0"/>
          <p:nvPr/>
        </p:nvPicPr>
        <p:blipFill rotWithShape="1">
          <a:blip r:embed="rId3">
            <a:alphaModFix/>
          </a:blip>
          <a:srcRect l="10310" t="13607" r="-10310"/>
          <a:stretch/>
        </p:blipFill>
        <p:spPr>
          <a:xfrm>
            <a:off x="-535975" y="-780350"/>
            <a:ext cx="4847874" cy="59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4311900" y="1606375"/>
            <a:ext cx="4061400" cy="19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1368A1"/>
                </a:solidFill>
                <a:latin typeface="Montserrat"/>
                <a:ea typeface="Montserrat"/>
                <a:cs typeface="Montserrat"/>
                <a:sym typeface="Montserrat"/>
              </a:rPr>
              <a:t>Evaluating Provisions of the JJ Act </a:t>
            </a:r>
            <a:endParaRPr sz="2200" b="1">
              <a:solidFill>
                <a:srgbClr val="1368A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121435"/>
                </a:solidFill>
                <a:latin typeface="Montserrat"/>
                <a:ea typeface="Montserrat"/>
                <a:cs typeface="Montserrat"/>
                <a:sym typeface="Montserrat"/>
              </a:rPr>
              <a:t>Which Permit Children Between 16 And 18 To Be Tried As Adults</a:t>
            </a:r>
            <a:endParaRPr sz="3300" b="1">
              <a:solidFill>
                <a:srgbClr val="1368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5"/>
          <p:cNvSpPr/>
          <p:nvPr/>
        </p:nvSpPr>
        <p:spPr>
          <a:xfrm>
            <a:off x="3708404" y="605275"/>
            <a:ext cx="382638" cy="3818456"/>
          </a:xfrm>
          <a:custGeom>
            <a:avLst/>
            <a:gdLst/>
            <a:ahLst/>
            <a:cxnLst/>
            <a:rect l="l" t="t" r="r" b="b"/>
            <a:pathLst>
              <a:path w="529603" h="7636912" extrusionOk="0">
                <a:moveTo>
                  <a:pt x="0" y="0"/>
                </a:moveTo>
                <a:lnTo>
                  <a:pt x="529603" y="0"/>
                </a:lnTo>
                <a:lnTo>
                  <a:pt x="529603" y="7636912"/>
                </a:lnTo>
                <a:lnTo>
                  <a:pt x="0" y="7636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671085" r="-671085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2" name="Google Shape;132;p25"/>
          <p:cNvSpPr txBox="1"/>
          <p:nvPr/>
        </p:nvSpPr>
        <p:spPr>
          <a:xfrm>
            <a:off x="4311903" y="3432075"/>
            <a:ext cx="3420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33" name="Google Shape;133;p25"/>
          <p:cNvGrpSpPr/>
          <p:nvPr/>
        </p:nvGrpSpPr>
        <p:grpSpPr>
          <a:xfrm>
            <a:off x="4091626" y="979150"/>
            <a:ext cx="3743715" cy="487828"/>
            <a:chOff x="0" y="0"/>
            <a:chExt cx="8559019" cy="1300875"/>
          </a:xfrm>
        </p:grpSpPr>
        <p:sp>
          <p:nvSpPr>
            <p:cNvPr id="134" name="Google Shape;134;p25"/>
            <p:cNvSpPr txBox="1"/>
            <p:nvPr/>
          </p:nvSpPr>
          <p:spPr>
            <a:xfrm>
              <a:off x="5367919" y="28575"/>
              <a:ext cx="3191100" cy="127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100" b="1" i="0" u="none" strike="noStrike" cap="none">
                  <a:solidFill>
                    <a:srgbClr val="1674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INDIA</a:t>
              </a:r>
              <a:endParaRPr sz="700"/>
            </a:p>
          </p:txBody>
        </p:sp>
        <p:sp>
          <p:nvSpPr>
            <p:cNvPr id="135" name="Google Shape;135;p25"/>
            <p:cNvSpPr/>
            <p:nvPr/>
          </p:nvSpPr>
          <p:spPr>
            <a:xfrm>
              <a:off x="0" y="0"/>
              <a:ext cx="5701857" cy="1247425"/>
            </a:xfrm>
            <a:custGeom>
              <a:avLst/>
              <a:gdLst/>
              <a:ahLst/>
              <a:cxnLst/>
              <a:rect l="l" t="t" r="r" b="b"/>
              <a:pathLst>
                <a:path w="5701857" h="1247425" extrusionOk="0">
                  <a:moveTo>
                    <a:pt x="0" y="0"/>
                  </a:moveTo>
                  <a:lnTo>
                    <a:pt x="5701857" y="0"/>
                  </a:lnTo>
                  <a:lnTo>
                    <a:pt x="5701857" y="1247425"/>
                  </a:lnTo>
                  <a:lnTo>
                    <a:pt x="0" y="12474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37959" r="-790" b="-2443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6" name="Google Shape;136;p25"/>
          <p:cNvSpPr txBox="1"/>
          <p:nvPr/>
        </p:nvSpPr>
        <p:spPr>
          <a:xfrm>
            <a:off x="6151887" y="4217787"/>
            <a:ext cx="2684100" cy="6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0" u="none" strike="noStrike" cap="none">
                <a:solidFill>
                  <a:srgbClr val="121435"/>
                </a:solidFill>
                <a:latin typeface="Montserrat"/>
                <a:ea typeface="Montserrat"/>
                <a:cs typeface="Montserrat"/>
                <a:sym typeface="Montserrat"/>
              </a:rPr>
              <a:t>Deeksha Gujral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0" u="none" strike="noStrike" cap="none">
                <a:solidFill>
                  <a:srgbClr val="121435"/>
                </a:solidFill>
                <a:latin typeface="Montserrat"/>
                <a:ea typeface="Montserrat"/>
                <a:cs typeface="Montserrat"/>
                <a:sym typeface="Montserrat"/>
              </a:rPr>
              <a:t>Program Director, iProbono India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0" u="none" strike="noStrike" cap="none">
                <a:solidFill>
                  <a:srgbClr val="121435"/>
                </a:solidFill>
                <a:latin typeface="Montserrat"/>
                <a:ea typeface="Montserrat"/>
                <a:cs typeface="Montserrat"/>
                <a:sym typeface="Montserrat"/>
              </a:rPr>
              <a:t>August 2026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/>
          <p:nvPr/>
        </p:nvSpPr>
        <p:spPr>
          <a:xfrm>
            <a:off x="-36275" y="0"/>
            <a:ext cx="9216600" cy="7476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6"/>
          <p:cNvSpPr txBox="1"/>
          <p:nvPr/>
        </p:nvSpPr>
        <p:spPr>
          <a:xfrm>
            <a:off x="2378596" y="221680"/>
            <a:ext cx="4386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CATEGORIES OF OFFENCES</a:t>
            </a:r>
            <a:endParaRPr sz="1000"/>
          </a:p>
        </p:txBody>
      </p:sp>
      <p:cxnSp>
        <p:nvCxnSpPr>
          <p:cNvPr id="143" name="Google Shape;143;p26"/>
          <p:cNvCxnSpPr/>
          <p:nvPr/>
        </p:nvCxnSpPr>
        <p:spPr>
          <a:xfrm flipH="1">
            <a:off x="971325" y="1888000"/>
            <a:ext cx="23700" cy="2445300"/>
          </a:xfrm>
          <a:prstGeom prst="straightConnector1">
            <a:avLst/>
          </a:prstGeom>
          <a:noFill/>
          <a:ln w="56700" cap="rnd" cmpd="sng">
            <a:solidFill>
              <a:srgbClr val="1368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p26"/>
          <p:cNvSpPr txBox="1"/>
          <p:nvPr/>
        </p:nvSpPr>
        <p:spPr>
          <a:xfrm>
            <a:off x="1309600" y="2240888"/>
            <a:ext cx="4376100" cy="28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1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Sentence of up to 3 years</a:t>
            </a:r>
            <a:endParaRPr sz="833" dirty="0">
              <a:solidFill>
                <a:schemeClr val="dk1"/>
              </a:solidFill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1309600" y="1806586"/>
            <a:ext cx="1660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i="0" u="none" strike="noStrike" cap="none" dirty="0">
                <a:solidFill>
                  <a:srgbClr val="1368A1"/>
                </a:solidFill>
                <a:latin typeface="Montserrat"/>
                <a:ea typeface="Montserrat"/>
                <a:cs typeface="Montserrat"/>
                <a:sym typeface="Montserrat"/>
              </a:rPr>
              <a:t>Petty</a:t>
            </a:r>
            <a:endParaRPr sz="2100" dirty="0">
              <a:solidFill>
                <a:srgbClr val="1368A1"/>
              </a:solidFill>
            </a:endParaRPr>
          </a:p>
        </p:txBody>
      </p:sp>
      <p:sp>
        <p:nvSpPr>
          <p:cNvPr id="146" name="Google Shape;146;p26"/>
          <p:cNvSpPr/>
          <p:nvPr/>
        </p:nvSpPr>
        <p:spPr>
          <a:xfrm>
            <a:off x="784350" y="1859892"/>
            <a:ext cx="379300" cy="38100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54425" tIns="54425" rIns="54425" bIns="54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/>
          </a:p>
        </p:txBody>
      </p:sp>
      <p:sp>
        <p:nvSpPr>
          <p:cNvPr id="147" name="Google Shape;147;p26"/>
          <p:cNvSpPr txBox="1"/>
          <p:nvPr/>
        </p:nvSpPr>
        <p:spPr>
          <a:xfrm>
            <a:off x="1309600" y="3296766"/>
            <a:ext cx="4376100" cy="28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1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Sentence of </a:t>
            </a:r>
            <a:r>
              <a:rPr lang="en" sz="131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3-7</a:t>
            </a:r>
            <a:r>
              <a:rPr lang="en" sz="131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years</a:t>
            </a:r>
            <a:endParaRPr sz="833" dirty="0">
              <a:solidFill>
                <a:schemeClr val="dk1"/>
              </a:solidFill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1309600" y="2851044"/>
            <a:ext cx="1660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1368A1"/>
                </a:solidFill>
                <a:latin typeface="Montserrat"/>
                <a:ea typeface="Montserrat"/>
                <a:cs typeface="Montserrat"/>
                <a:sym typeface="Montserrat"/>
              </a:rPr>
              <a:t>Serious</a:t>
            </a:r>
            <a:endParaRPr sz="2100" dirty="0">
              <a:solidFill>
                <a:srgbClr val="1368A1"/>
              </a:solidFill>
            </a:endParaRPr>
          </a:p>
        </p:txBody>
      </p:sp>
      <p:sp>
        <p:nvSpPr>
          <p:cNvPr id="149" name="Google Shape;149;p26"/>
          <p:cNvSpPr/>
          <p:nvPr/>
        </p:nvSpPr>
        <p:spPr>
          <a:xfrm>
            <a:off x="784350" y="2928668"/>
            <a:ext cx="379300" cy="38100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54425" tIns="54425" rIns="54425" bIns="54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/>
          </a:p>
        </p:txBody>
      </p:sp>
      <p:sp>
        <p:nvSpPr>
          <p:cNvPr id="150" name="Google Shape;150;p26"/>
          <p:cNvSpPr txBox="1"/>
          <p:nvPr/>
        </p:nvSpPr>
        <p:spPr>
          <a:xfrm>
            <a:off x="1309600" y="4391282"/>
            <a:ext cx="4376100" cy="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10" b="1" dirty="0">
                <a:solidFill>
                  <a:srgbClr val="040606"/>
                </a:solidFill>
                <a:latin typeface="Montserrat"/>
                <a:ea typeface="Montserrat"/>
                <a:cs typeface="Montserrat"/>
                <a:sym typeface="Montserrat"/>
              </a:rPr>
              <a:t>Sentence of 7 years or more</a:t>
            </a:r>
            <a:endParaRPr sz="131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1309600" y="3987757"/>
            <a:ext cx="1660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100" b="1" dirty="0">
                <a:solidFill>
                  <a:srgbClr val="1368A1"/>
                </a:solidFill>
                <a:latin typeface="Montserrat"/>
                <a:ea typeface="Montserrat"/>
                <a:cs typeface="Montserrat"/>
                <a:sym typeface="Montserrat"/>
              </a:rPr>
              <a:t>Heinous</a:t>
            </a:r>
            <a:endParaRPr sz="2100" dirty="0">
              <a:solidFill>
                <a:schemeClr val="dk1"/>
              </a:solidFill>
            </a:endParaRPr>
          </a:p>
        </p:txBody>
      </p:sp>
      <p:sp>
        <p:nvSpPr>
          <p:cNvPr id="152" name="Google Shape;152;p26"/>
          <p:cNvSpPr/>
          <p:nvPr/>
        </p:nvSpPr>
        <p:spPr>
          <a:xfrm>
            <a:off x="784350" y="4071909"/>
            <a:ext cx="379300" cy="38100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54425" tIns="54425" rIns="54425" bIns="54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/>
          </a:p>
        </p:txBody>
      </p:sp>
      <p:sp>
        <p:nvSpPr>
          <p:cNvPr id="153" name="Google Shape;153;p26"/>
          <p:cNvSpPr/>
          <p:nvPr/>
        </p:nvSpPr>
        <p:spPr>
          <a:xfrm>
            <a:off x="4835431" y="2820188"/>
            <a:ext cx="4100190" cy="1325542"/>
          </a:xfrm>
          <a:custGeom>
            <a:avLst/>
            <a:gdLst/>
            <a:ahLst/>
            <a:cxnLst/>
            <a:rect l="l" t="t" r="r" b="b"/>
            <a:pathLst>
              <a:path w="7387730" h="2549119" extrusionOk="0">
                <a:moveTo>
                  <a:pt x="7263270" y="2549119"/>
                </a:moveTo>
                <a:lnTo>
                  <a:pt x="124460" y="2549119"/>
                </a:lnTo>
                <a:cubicBezTo>
                  <a:pt x="55880" y="2549119"/>
                  <a:pt x="0" y="2493239"/>
                  <a:pt x="0" y="242465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263270" y="0"/>
                </a:lnTo>
                <a:cubicBezTo>
                  <a:pt x="7331850" y="0"/>
                  <a:pt x="7387730" y="55880"/>
                  <a:pt x="7387730" y="124460"/>
                </a:cubicBezTo>
                <a:lnTo>
                  <a:pt x="7387730" y="2424659"/>
                </a:lnTo>
                <a:cubicBezTo>
                  <a:pt x="7387730" y="2493239"/>
                  <a:pt x="7331850" y="2549119"/>
                  <a:pt x="7263270" y="2549119"/>
                </a:cubicBezTo>
                <a:close/>
              </a:path>
            </a:pathLst>
          </a:cu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368A1"/>
              </a:solidFill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5013400" y="3362275"/>
            <a:ext cx="3529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Offences that do not fall under any of these three categories </a:t>
            </a:r>
            <a:endParaRPr sz="1300"/>
          </a:p>
        </p:txBody>
      </p:sp>
      <p:sp>
        <p:nvSpPr>
          <p:cNvPr id="155" name="Google Shape;155;p26"/>
          <p:cNvSpPr txBox="1"/>
          <p:nvPr/>
        </p:nvSpPr>
        <p:spPr>
          <a:xfrm>
            <a:off x="5013400" y="2943625"/>
            <a:ext cx="428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8FBF4B"/>
                </a:solidFill>
                <a:latin typeface="Montserrat"/>
                <a:ea typeface="Montserrat"/>
                <a:cs typeface="Montserrat"/>
                <a:sym typeface="Montserrat"/>
              </a:rPr>
              <a:t>Fourth category of offences:</a:t>
            </a:r>
            <a:endParaRPr sz="2000" dirty="0"/>
          </a:p>
        </p:txBody>
      </p:sp>
      <p:sp>
        <p:nvSpPr>
          <p:cNvPr id="156" name="Google Shape;156;p26"/>
          <p:cNvSpPr txBox="1"/>
          <p:nvPr/>
        </p:nvSpPr>
        <p:spPr>
          <a:xfrm>
            <a:off x="905975" y="1001950"/>
            <a:ext cx="74370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Offences as per Juvenile Justice (Care and Protection of Children) Act, 2015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/>
          <p:nvPr/>
        </p:nvSpPr>
        <p:spPr>
          <a:xfrm>
            <a:off x="5158312" y="-137425"/>
            <a:ext cx="4139400" cy="51435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7"/>
          <p:cNvSpPr/>
          <p:nvPr/>
        </p:nvSpPr>
        <p:spPr>
          <a:xfrm>
            <a:off x="5458103" y="264725"/>
            <a:ext cx="3956366" cy="4476750"/>
          </a:xfrm>
          <a:custGeom>
            <a:avLst/>
            <a:gdLst/>
            <a:ahLst/>
            <a:cxnLst/>
            <a:rect l="l" t="t" r="r" b="b"/>
            <a:pathLst>
              <a:path w="7912733" h="8953500" extrusionOk="0">
                <a:moveTo>
                  <a:pt x="0" y="0"/>
                </a:moveTo>
                <a:lnTo>
                  <a:pt x="7912734" y="0"/>
                </a:lnTo>
                <a:lnTo>
                  <a:pt x="7912734" y="8953500"/>
                </a:lnTo>
                <a:lnTo>
                  <a:pt x="0" y="895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6182" r="-3487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3" name="Google Shape;163;p27"/>
          <p:cNvSpPr txBox="1"/>
          <p:nvPr/>
        </p:nvSpPr>
        <p:spPr>
          <a:xfrm>
            <a:off x="420953" y="3771754"/>
            <a:ext cx="4221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4668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7"/>
          <p:cNvSpPr/>
          <p:nvPr/>
        </p:nvSpPr>
        <p:spPr>
          <a:xfrm>
            <a:off x="0" y="205925"/>
            <a:ext cx="3151500" cy="11229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7"/>
          <p:cNvSpPr txBox="1"/>
          <p:nvPr/>
        </p:nvSpPr>
        <p:spPr>
          <a:xfrm>
            <a:off x="350028" y="365110"/>
            <a:ext cx="24702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Fourth Category</a:t>
            </a:r>
            <a:endParaRPr sz="300" b="1"/>
          </a:p>
        </p:txBody>
      </p:sp>
      <p:sp>
        <p:nvSpPr>
          <p:cNvPr id="166" name="Google Shape;166;p27"/>
          <p:cNvSpPr txBox="1"/>
          <p:nvPr/>
        </p:nvSpPr>
        <p:spPr>
          <a:xfrm>
            <a:off x="350025" y="1542621"/>
            <a:ext cx="4683000" cy="3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1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Shilpa Mittal v. State (NCT of Delhi), (2020) 2 SCC 787</a:t>
            </a:r>
            <a:endParaRPr sz="1300" b="1" i="1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4000" lvl="1" indent="-13335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•"/>
            </a:pPr>
            <a:r>
              <a:rPr lang="en" sz="1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Offences where the minimum sentence is less than seven years, </a:t>
            </a:r>
            <a:endParaRPr sz="1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4000" lvl="1" indent="-13335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•"/>
            </a:pPr>
            <a:r>
              <a:rPr lang="en" sz="1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Offences where there is no minimum sentence prescribed but the maximum sentence is more than seven years.</a:t>
            </a:r>
            <a:endParaRPr sz="1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Both these categories were recognised as serious offences. </a:t>
            </a:r>
            <a:endParaRPr sz="1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Statutory acceptance of this framework in the Juvenile Justice (Care and Protection of Children) Amendment Act, 2021. </a:t>
            </a:r>
            <a:endParaRPr sz="1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7"/>
          <p:cNvSpPr/>
          <p:nvPr/>
        </p:nvSpPr>
        <p:spPr>
          <a:xfrm>
            <a:off x="350024" y="3848883"/>
            <a:ext cx="1983000" cy="54600"/>
          </a:xfrm>
          <a:prstGeom prst="rect">
            <a:avLst/>
          </a:pr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/>
          <p:nvPr/>
        </p:nvSpPr>
        <p:spPr>
          <a:xfrm>
            <a:off x="6120325" y="386045"/>
            <a:ext cx="2642400" cy="12699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173" name="Google Shape;173;p28"/>
          <p:cNvSpPr txBox="1"/>
          <p:nvPr/>
        </p:nvSpPr>
        <p:spPr>
          <a:xfrm>
            <a:off x="5873511" y="1355272"/>
            <a:ext cx="3332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/>
          </a:p>
        </p:txBody>
      </p:sp>
      <p:sp>
        <p:nvSpPr>
          <p:cNvPr id="174" name="Google Shape;174;p28"/>
          <p:cNvSpPr txBox="1"/>
          <p:nvPr/>
        </p:nvSpPr>
        <p:spPr>
          <a:xfrm>
            <a:off x="6195125" y="3961300"/>
            <a:ext cx="25677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 vs State of Bihar (Criminal Appeal No. 3299 of 2026, decided on July 21, 2026)</a:t>
            </a:r>
            <a:endParaRPr sz="13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6470824" y="602375"/>
            <a:ext cx="2016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Are there still lacunas?</a:t>
            </a:r>
            <a:endParaRPr sz="18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p28" title="ChatGPT Image Aug 10, 2026, 08_47_5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450" y="0"/>
            <a:ext cx="385762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/>
          <p:nvPr/>
        </p:nvSpPr>
        <p:spPr>
          <a:xfrm>
            <a:off x="4852555" y="0"/>
            <a:ext cx="4139400" cy="48579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9"/>
          <p:cNvSpPr/>
          <p:nvPr/>
        </p:nvSpPr>
        <p:spPr>
          <a:xfrm>
            <a:off x="5193266" y="152400"/>
            <a:ext cx="3956367" cy="4476750"/>
          </a:xfrm>
          <a:custGeom>
            <a:avLst/>
            <a:gdLst/>
            <a:ahLst/>
            <a:cxnLst/>
            <a:rect l="l" t="t" r="r" b="b"/>
            <a:pathLst>
              <a:path w="7912733" h="8953500" extrusionOk="0">
                <a:moveTo>
                  <a:pt x="0" y="0"/>
                </a:moveTo>
                <a:lnTo>
                  <a:pt x="7912734" y="0"/>
                </a:lnTo>
                <a:lnTo>
                  <a:pt x="7912734" y="8953500"/>
                </a:lnTo>
                <a:lnTo>
                  <a:pt x="0" y="895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4861" r="-34869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3" name="Google Shape;183;p29"/>
          <p:cNvSpPr/>
          <p:nvPr/>
        </p:nvSpPr>
        <p:spPr>
          <a:xfrm>
            <a:off x="0" y="264725"/>
            <a:ext cx="3234000" cy="9723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9"/>
          <p:cNvSpPr/>
          <p:nvPr/>
        </p:nvSpPr>
        <p:spPr>
          <a:xfrm>
            <a:off x="-2" y="1352201"/>
            <a:ext cx="3263700" cy="48600"/>
          </a:xfrm>
          <a:prstGeom prst="rect">
            <a:avLst/>
          </a:pr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9"/>
          <p:cNvSpPr txBox="1"/>
          <p:nvPr/>
        </p:nvSpPr>
        <p:spPr>
          <a:xfrm>
            <a:off x="354975" y="409400"/>
            <a:ext cx="2879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ON-GROUND CHALLENGES</a:t>
            </a:r>
            <a:endParaRPr sz="2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421425" y="1832350"/>
            <a:ext cx="4217100" cy="26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Confusion regarding which category an offence falls under amongst the police and JJBs.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Reliance on the maximum prescribed punishment rather than the minimum punishment when classifying offences. 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-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Lawyers need to push back against CCLs accused of serious offences being transferred to the adult criminal justice system.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7" name="Google Shape;187;p29" title="pexels-dongdilac-31448919.jpg"/>
          <p:cNvPicPr preferRelativeResize="0"/>
          <p:nvPr/>
        </p:nvPicPr>
        <p:blipFill rotWithShape="1">
          <a:blip r:embed="rId4">
            <a:alphaModFix/>
          </a:blip>
          <a:srcRect l="24868" r="11676"/>
          <a:stretch/>
        </p:blipFill>
        <p:spPr>
          <a:xfrm>
            <a:off x="5140275" y="152400"/>
            <a:ext cx="4009349" cy="44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/>
          <p:nvPr/>
        </p:nvSpPr>
        <p:spPr>
          <a:xfrm>
            <a:off x="0" y="735920"/>
            <a:ext cx="9144000" cy="6285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0" y="68855"/>
            <a:ext cx="9144000" cy="62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4" name="Google Shape;194;p30"/>
          <p:cNvCxnSpPr>
            <a:cxnSpLocks/>
          </p:cNvCxnSpPr>
          <p:nvPr/>
        </p:nvCxnSpPr>
        <p:spPr>
          <a:xfrm>
            <a:off x="4572000" y="1381198"/>
            <a:ext cx="7500" cy="2330400"/>
          </a:xfrm>
          <a:prstGeom prst="straightConnector1">
            <a:avLst/>
          </a:prstGeom>
          <a:noFill/>
          <a:ln w="47625" cap="rnd" cmpd="sng">
            <a:solidFill>
              <a:srgbClr val="18445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5" name="Google Shape;195;p30"/>
          <p:cNvSpPr txBox="1"/>
          <p:nvPr/>
        </p:nvSpPr>
        <p:spPr>
          <a:xfrm>
            <a:off x="1750150" y="2661705"/>
            <a:ext cx="273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latin typeface="Montserrat"/>
                <a:ea typeface="Montserrat"/>
                <a:cs typeface="Montserrat"/>
                <a:sym typeface="Montserrat"/>
              </a:rPr>
              <a:t>Circumstances in which the alleged offence was committed</a:t>
            </a:r>
            <a:endParaRPr sz="15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6500417" y="1799057"/>
            <a:ext cx="1811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b="1">
                <a:latin typeface="Montserrat"/>
                <a:ea typeface="Montserrat"/>
                <a:cs typeface="Montserrat"/>
                <a:sym typeface="Montserrat"/>
              </a:rPr>
              <a:t>Mental capacity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6528519" y="2661705"/>
            <a:ext cx="2336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latin typeface="Montserrat"/>
                <a:ea typeface="Montserrat"/>
                <a:cs typeface="Montserrat"/>
                <a:sym typeface="Montserrat"/>
              </a:rPr>
              <a:t>Ability to understand the consequences of the alleged offence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1339052" y="4073730"/>
            <a:ext cx="6473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381000" lvl="0" indent="0" algn="ctr" rtl="0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lang="en" sz="1500" b="1">
                <a:solidFill>
                  <a:srgbClr val="1368A1"/>
                </a:solidFill>
                <a:latin typeface="Montserrat"/>
                <a:ea typeface="Montserrat"/>
                <a:cs typeface="Montserrat"/>
                <a:sym typeface="Montserrat"/>
              </a:rPr>
              <a:t>The four factors are cumulative, not alternatives or intended to give a broad indication of the child’s maturity.</a:t>
            </a:r>
            <a:endParaRPr sz="1700" b="1">
              <a:solidFill>
                <a:srgbClr val="1368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0"/>
          <p:cNvSpPr txBox="1"/>
          <p:nvPr/>
        </p:nvSpPr>
        <p:spPr>
          <a:xfrm>
            <a:off x="1611900" y="166130"/>
            <a:ext cx="5920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2100" b="1" dirty="0">
                <a:solidFill>
                  <a:srgbClr val="1368A1"/>
                </a:solidFill>
                <a:latin typeface="Montserrat"/>
                <a:ea typeface="Montserrat"/>
                <a:cs typeface="Montserrat"/>
                <a:sym typeface="Montserrat"/>
              </a:rPr>
              <a:t>PRELIMINARY ASSESSMENT FRAMEWORK</a:t>
            </a:r>
            <a:endParaRPr sz="2100" b="1" dirty="0">
              <a:solidFill>
                <a:srgbClr val="1368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1528200" y="752698"/>
            <a:ext cx="6087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8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Under Section 15, the JJB must assess four factors</a:t>
            </a:r>
            <a:endParaRPr sz="18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873" y="1592503"/>
            <a:ext cx="684954" cy="68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 txBox="1"/>
          <p:nvPr/>
        </p:nvSpPr>
        <p:spPr>
          <a:xfrm>
            <a:off x="1802521" y="1799057"/>
            <a:ext cx="2588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latin typeface="Montserrat"/>
                <a:ea typeface="Montserrat"/>
                <a:cs typeface="Montserrat"/>
                <a:sym typeface="Montserrat"/>
              </a:rPr>
              <a:t>Physical capacity</a:t>
            </a:r>
            <a:endParaRPr sz="15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3" name="Google Shape;2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3444" y="2645205"/>
            <a:ext cx="726175" cy="72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088" y="2634032"/>
            <a:ext cx="748525" cy="7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8758" y="1538997"/>
            <a:ext cx="791987" cy="791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31"/>
          <p:cNvCxnSpPr/>
          <p:nvPr/>
        </p:nvCxnSpPr>
        <p:spPr>
          <a:xfrm>
            <a:off x="932225" y="2148198"/>
            <a:ext cx="4500" cy="2701500"/>
          </a:xfrm>
          <a:prstGeom prst="straightConnector1">
            <a:avLst/>
          </a:prstGeom>
          <a:noFill/>
          <a:ln w="47625" cap="rnd" cmpd="sng">
            <a:solidFill>
              <a:srgbClr val="1368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Google Shape;211;p31"/>
          <p:cNvSpPr/>
          <p:nvPr/>
        </p:nvSpPr>
        <p:spPr>
          <a:xfrm>
            <a:off x="0" y="0"/>
            <a:ext cx="9144000" cy="5850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1"/>
          <p:cNvSpPr/>
          <p:nvPr/>
        </p:nvSpPr>
        <p:spPr>
          <a:xfrm>
            <a:off x="790350" y="2064727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1</a:t>
            </a:r>
            <a:endParaRPr sz="1200" dirty="0"/>
          </a:p>
        </p:txBody>
      </p:sp>
      <p:sp>
        <p:nvSpPr>
          <p:cNvPr id="213" name="Google Shape;213;p31"/>
          <p:cNvSpPr txBox="1"/>
          <p:nvPr/>
        </p:nvSpPr>
        <p:spPr>
          <a:xfrm>
            <a:off x="2240100" y="-24981"/>
            <a:ext cx="4663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381000" lvl="0" indent="0" algn="ctr" rtl="0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lang="en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WHAT IS MENTAL CAPACITY?</a:t>
            </a:r>
            <a:endParaRPr sz="2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1"/>
          <p:cNvSpPr/>
          <p:nvPr/>
        </p:nvSpPr>
        <p:spPr>
          <a:xfrm>
            <a:off x="790350" y="2679214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</a:t>
            </a:r>
            <a:endParaRPr sz="1200"/>
          </a:p>
        </p:txBody>
      </p:sp>
      <p:sp>
        <p:nvSpPr>
          <p:cNvPr id="215" name="Google Shape;215;p31"/>
          <p:cNvSpPr/>
          <p:nvPr/>
        </p:nvSpPr>
        <p:spPr>
          <a:xfrm>
            <a:off x="790350" y="3342647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</a:t>
            </a:r>
            <a:endParaRPr sz="1200"/>
          </a:p>
        </p:txBody>
      </p:sp>
      <p:sp>
        <p:nvSpPr>
          <p:cNvPr id="216" name="Google Shape;216;p31"/>
          <p:cNvSpPr/>
          <p:nvPr/>
        </p:nvSpPr>
        <p:spPr>
          <a:xfrm>
            <a:off x="790350" y="4013886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</a:t>
            </a:r>
            <a:endParaRPr sz="1200"/>
          </a:p>
        </p:txBody>
      </p:sp>
      <p:sp>
        <p:nvSpPr>
          <p:cNvPr id="217" name="Google Shape;217;p31"/>
          <p:cNvSpPr txBox="1"/>
          <p:nvPr/>
        </p:nvSpPr>
        <p:spPr>
          <a:xfrm>
            <a:off x="1138100" y="1949227"/>
            <a:ext cx="2988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rgbClr val="141414"/>
                </a:solidFill>
                <a:latin typeface="Montserrat"/>
                <a:ea typeface="Montserrat"/>
                <a:cs typeface="Montserrat"/>
                <a:sym typeface="Montserrat"/>
              </a:rPr>
              <a:t>Cognitive functioning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31"/>
          <p:cNvSpPr txBox="1"/>
          <p:nvPr/>
        </p:nvSpPr>
        <p:spPr>
          <a:xfrm>
            <a:off x="1138100" y="2549665"/>
            <a:ext cx="2988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Emotional Regulation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1"/>
          <p:cNvSpPr txBox="1"/>
          <p:nvPr/>
        </p:nvSpPr>
        <p:spPr>
          <a:xfrm>
            <a:off x="1138098" y="3193588"/>
            <a:ext cx="3699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Decision Making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1"/>
          <p:cNvSpPr txBox="1"/>
          <p:nvPr/>
        </p:nvSpPr>
        <p:spPr>
          <a:xfrm>
            <a:off x="1138098" y="3865024"/>
            <a:ext cx="2679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Impulse Control</a:t>
            </a:r>
            <a:endParaRPr sz="1500" dirty="0"/>
          </a:p>
        </p:txBody>
      </p:sp>
      <p:sp>
        <p:nvSpPr>
          <p:cNvPr id="221" name="Google Shape;221;p31"/>
          <p:cNvSpPr/>
          <p:nvPr/>
        </p:nvSpPr>
        <p:spPr>
          <a:xfrm>
            <a:off x="790350" y="4673161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</a:t>
            </a:r>
            <a:endParaRPr sz="1200"/>
          </a:p>
        </p:txBody>
      </p:sp>
      <p:sp>
        <p:nvSpPr>
          <p:cNvPr id="222" name="Google Shape;222;p31"/>
          <p:cNvSpPr txBox="1"/>
          <p:nvPr/>
        </p:nvSpPr>
        <p:spPr>
          <a:xfrm>
            <a:off x="1138100" y="4507181"/>
            <a:ext cx="2988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Psychosocial Development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3" name="Google Shape;223;p31"/>
          <p:cNvCxnSpPr/>
          <p:nvPr/>
        </p:nvCxnSpPr>
        <p:spPr>
          <a:xfrm flipH="1">
            <a:off x="4975825" y="2158323"/>
            <a:ext cx="9600" cy="2739300"/>
          </a:xfrm>
          <a:prstGeom prst="straightConnector1">
            <a:avLst/>
          </a:prstGeom>
          <a:noFill/>
          <a:ln w="47625" cap="rnd" cmpd="sng">
            <a:solidFill>
              <a:srgbClr val="1368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4" name="Google Shape;224;p31"/>
          <p:cNvSpPr/>
          <p:nvPr/>
        </p:nvSpPr>
        <p:spPr>
          <a:xfrm>
            <a:off x="4846475" y="2101037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6</a:t>
            </a:r>
            <a:endParaRPr sz="1200"/>
          </a:p>
        </p:txBody>
      </p:sp>
      <p:sp>
        <p:nvSpPr>
          <p:cNvPr id="225" name="Google Shape;225;p31"/>
          <p:cNvSpPr/>
          <p:nvPr/>
        </p:nvSpPr>
        <p:spPr>
          <a:xfrm>
            <a:off x="4846475" y="2715523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  <p:sp>
        <p:nvSpPr>
          <p:cNvPr id="226" name="Google Shape;226;p31"/>
          <p:cNvSpPr/>
          <p:nvPr/>
        </p:nvSpPr>
        <p:spPr>
          <a:xfrm>
            <a:off x="4846475" y="3378957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8</a:t>
            </a:r>
            <a:endParaRPr sz="1200"/>
          </a:p>
        </p:txBody>
      </p:sp>
      <p:sp>
        <p:nvSpPr>
          <p:cNvPr id="227" name="Google Shape;227;p31"/>
          <p:cNvSpPr/>
          <p:nvPr/>
        </p:nvSpPr>
        <p:spPr>
          <a:xfrm>
            <a:off x="4846475" y="4050196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9</a:t>
            </a:r>
            <a:endParaRPr sz="1200"/>
          </a:p>
        </p:txBody>
      </p:sp>
      <p:sp>
        <p:nvSpPr>
          <p:cNvPr id="228" name="Google Shape;228;p31"/>
          <p:cNvSpPr txBox="1"/>
          <p:nvPr/>
        </p:nvSpPr>
        <p:spPr>
          <a:xfrm>
            <a:off x="5194223" y="1957767"/>
            <a:ext cx="3161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Substance Use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31"/>
          <p:cNvSpPr txBox="1"/>
          <p:nvPr/>
        </p:nvSpPr>
        <p:spPr>
          <a:xfrm>
            <a:off x="5194223" y="2563714"/>
            <a:ext cx="2285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Trauma and Abuse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5194223" y="3184576"/>
            <a:ext cx="3070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rgbClr val="141414"/>
                </a:solidFill>
                <a:latin typeface="Montserrat"/>
                <a:ea typeface="Montserrat"/>
                <a:cs typeface="Montserrat"/>
                <a:sym typeface="Montserrat"/>
              </a:rPr>
              <a:t>Neglect and inadequate supervision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5194223" y="3900976"/>
            <a:ext cx="2771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Peer Influence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5194223" y="4557661"/>
            <a:ext cx="3438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Environmental Factors</a:t>
            </a:r>
            <a:endParaRPr sz="1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4837388" y="4721407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</a:t>
            </a:r>
            <a:endParaRPr sz="1200"/>
          </a:p>
        </p:txBody>
      </p:sp>
      <p:sp>
        <p:nvSpPr>
          <p:cNvPr id="234" name="Google Shape;234;p31"/>
          <p:cNvSpPr txBox="1"/>
          <p:nvPr/>
        </p:nvSpPr>
        <p:spPr>
          <a:xfrm>
            <a:off x="334673" y="520819"/>
            <a:ext cx="8693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Mental capacity concerns the child's ability to make decisions and exercise judgment within the social context of the alleged offence. It is not the mere absence of a mental illness.</a:t>
            </a:r>
            <a:endParaRPr sz="15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Assessments should consider:</a:t>
            </a:r>
            <a:endParaRPr sz="15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/>
          <p:nvPr/>
        </p:nvSpPr>
        <p:spPr>
          <a:xfrm>
            <a:off x="322651" y="2920514"/>
            <a:ext cx="4100190" cy="1414761"/>
          </a:xfrm>
          <a:custGeom>
            <a:avLst/>
            <a:gdLst/>
            <a:ahLst/>
            <a:cxnLst/>
            <a:rect l="l" t="t" r="r" b="b"/>
            <a:pathLst>
              <a:path w="7387730" h="2549119" extrusionOk="0">
                <a:moveTo>
                  <a:pt x="7263270" y="2549119"/>
                </a:moveTo>
                <a:lnTo>
                  <a:pt x="124460" y="2549119"/>
                </a:lnTo>
                <a:cubicBezTo>
                  <a:pt x="55880" y="2549119"/>
                  <a:pt x="0" y="2493239"/>
                  <a:pt x="0" y="242465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263270" y="0"/>
                </a:lnTo>
                <a:cubicBezTo>
                  <a:pt x="7331850" y="0"/>
                  <a:pt x="7387730" y="55880"/>
                  <a:pt x="7387730" y="124460"/>
                </a:cubicBezTo>
                <a:lnTo>
                  <a:pt x="7387730" y="2424659"/>
                </a:lnTo>
                <a:cubicBezTo>
                  <a:pt x="7387730" y="2493239"/>
                  <a:pt x="7331850" y="2549119"/>
                  <a:pt x="7263270" y="2549119"/>
                </a:cubicBezTo>
                <a:close/>
              </a:path>
            </a:pathLst>
          </a:cu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2"/>
          <p:cNvSpPr/>
          <p:nvPr/>
        </p:nvSpPr>
        <p:spPr>
          <a:xfrm>
            <a:off x="322651" y="1355767"/>
            <a:ext cx="4100190" cy="1281029"/>
          </a:xfrm>
          <a:custGeom>
            <a:avLst/>
            <a:gdLst/>
            <a:ahLst/>
            <a:cxnLst/>
            <a:rect l="l" t="t" r="r" b="b"/>
            <a:pathLst>
              <a:path w="7387730" h="2308161" extrusionOk="0">
                <a:moveTo>
                  <a:pt x="7263270" y="2308161"/>
                </a:moveTo>
                <a:lnTo>
                  <a:pt x="124460" y="2308161"/>
                </a:lnTo>
                <a:cubicBezTo>
                  <a:pt x="55880" y="2308161"/>
                  <a:pt x="0" y="2252281"/>
                  <a:pt x="0" y="2183701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263270" y="0"/>
                </a:lnTo>
                <a:cubicBezTo>
                  <a:pt x="7331850" y="0"/>
                  <a:pt x="7387730" y="55880"/>
                  <a:pt x="7387730" y="124460"/>
                </a:cubicBezTo>
                <a:lnTo>
                  <a:pt x="7387730" y="2183701"/>
                </a:lnTo>
                <a:cubicBezTo>
                  <a:pt x="7387730" y="2252281"/>
                  <a:pt x="7331850" y="2308161"/>
                  <a:pt x="7263270" y="2308161"/>
                </a:cubicBezTo>
                <a:close/>
              </a:path>
            </a:pathLst>
          </a:cu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2"/>
          <p:cNvSpPr/>
          <p:nvPr/>
        </p:nvSpPr>
        <p:spPr>
          <a:xfrm>
            <a:off x="4722636" y="1336384"/>
            <a:ext cx="4100190" cy="1300420"/>
          </a:xfrm>
          <a:custGeom>
            <a:avLst/>
            <a:gdLst/>
            <a:ahLst/>
            <a:cxnLst/>
            <a:rect l="l" t="t" r="r" b="b"/>
            <a:pathLst>
              <a:path w="7387730" h="2343099" extrusionOk="0">
                <a:moveTo>
                  <a:pt x="7263270" y="2343099"/>
                </a:moveTo>
                <a:lnTo>
                  <a:pt x="124460" y="2343099"/>
                </a:lnTo>
                <a:cubicBezTo>
                  <a:pt x="55880" y="2343099"/>
                  <a:pt x="0" y="2287219"/>
                  <a:pt x="0" y="221863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263270" y="0"/>
                </a:lnTo>
                <a:cubicBezTo>
                  <a:pt x="7331850" y="0"/>
                  <a:pt x="7387730" y="55880"/>
                  <a:pt x="7387730" y="124460"/>
                </a:cubicBezTo>
                <a:lnTo>
                  <a:pt x="7387730" y="2218639"/>
                </a:lnTo>
                <a:cubicBezTo>
                  <a:pt x="7387730" y="2287219"/>
                  <a:pt x="7331850" y="2343099"/>
                  <a:pt x="7263270" y="2343099"/>
                </a:cubicBezTo>
                <a:close/>
              </a:path>
            </a:pathLst>
          </a:cu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2"/>
          <p:cNvSpPr/>
          <p:nvPr/>
        </p:nvSpPr>
        <p:spPr>
          <a:xfrm>
            <a:off x="4722636" y="2920514"/>
            <a:ext cx="4100190" cy="1414761"/>
          </a:xfrm>
          <a:custGeom>
            <a:avLst/>
            <a:gdLst/>
            <a:ahLst/>
            <a:cxnLst/>
            <a:rect l="l" t="t" r="r" b="b"/>
            <a:pathLst>
              <a:path w="7387730" h="2549119" extrusionOk="0">
                <a:moveTo>
                  <a:pt x="7263270" y="2549119"/>
                </a:moveTo>
                <a:lnTo>
                  <a:pt x="124460" y="2549119"/>
                </a:lnTo>
                <a:cubicBezTo>
                  <a:pt x="55880" y="2549119"/>
                  <a:pt x="0" y="2493239"/>
                  <a:pt x="0" y="242465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7263270" y="0"/>
                </a:lnTo>
                <a:cubicBezTo>
                  <a:pt x="7331850" y="0"/>
                  <a:pt x="7387730" y="55880"/>
                  <a:pt x="7387730" y="124460"/>
                </a:cubicBezTo>
                <a:lnTo>
                  <a:pt x="7387730" y="2424659"/>
                </a:lnTo>
                <a:cubicBezTo>
                  <a:pt x="7387730" y="2493239"/>
                  <a:pt x="7331850" y="2549119"/>
                  <a:pt x="7263270" y="2549119"/>
                </a:cubicBezTo>
                <a:close/>
              </a:path>
            </a:pathLst>
          </a:cu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2"/>
          <p:cNvSpPr/>
          <p:nvPr/>
        </p:nvSpPr>
        <p:spPr>
          <a:xfrm>
            <a:off x="-36275" y="0"/>
            <a:ext cx="9216600" cy="7266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2"/>
          <p:cNvSpPr txBox="1"/>
          <p:nvPr/>
        </p:nvSpPr>
        <p:spPr>
          <a:xfrm>
            <a:off x="514350" y="2087738"/>
            <a:ext cx="3675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What the law may do</a:t>
            </a:r>
            <a:endParaRPr sz="900"/>
          </a:p>
        </p:txBody>
      </p:sp>
      <p:sp>
        <p:nvSpPr>
          <p:cNvPr id="245" name="Google Shape;245;p32"/>
          <p:cNvSpPr txBox="1"/>
          <p:nvPr/>
        </p:nvSpPr>
        <p:spPr>
          <a:xfrm>
            <a:off x="4942708" y="3527844"/>
            <a:ext cx="35247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Impact on the child's own future and psychological well-being</a:t>
            </a:r>
            <a:endParaRPr sz="13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32"/>
          <p:cNvSpPr txBox="1"/>
          <p:nvPr/>
        </p:nvSpPr>
        <p:spPr>
          <a:xfrm>
            <a:off x="514350" y="3627894"/>
            <a:ext cx="3675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Impact on victim, family and relationships</a:t>
            </a:r>
            <a:endParaRPr sz="13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32"/>
          <p:cNvSpPr txBox="1"/>
          <p:nvPr/>
        </p:nvSpPr>
        <p:spPr>
          <a:xfrm>
            <a:off x="4933975" y="1913952"/>
            <a:ext cx="344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How the act affects relationships, reputation and social life</a:t>
            </a:r>
            <a:endParaRPr sz="13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32"/>
          <p:cNvSpPr txBox="1"/>
          <p:nvPr/>
        </p:nvSpPr>
        <p:spPr>
          <a:xfrm>
            <a:off x="355650" y="55500"/>
            <a:ext cx="843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2000" b="1" dirty="0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WHAT DOES IT MEAN TO UNDERSTAND THE CONSEQUENCES?</a:t>
            </a:r>
            <a:endParaRPr sz="23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514350" y="1536082"/>
            <a:ext cx="272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2000" b="1" dirty="0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Legal consequences</a:t>
            </a:r>
            <a:endParaRPr sz="2100" b="1" dirty="0">
              <a:solidFill>
                <a:srgbClr val="8FBF4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32"/>
          <p:cNvSpPr txBox="1"/>
          <p:nvPr/>
        </p:nvSpPr>
        <p:spPr>
          <a:xfrm>
            <a:off x="4933975" y="1571318"/>
            <a:ext cx="3943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Social Consequences</a:t>
            </a:r>
            <a:endParaRPr sz="2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32"/>
          <p:cNvSpPr txBox="1"/>
          <p:nvPr/>
        </p:nvSpPr>
        <p:spPr>
          <a:xfrm>
            <a:off x="514350" y="3102620"/>
            <a:ext cx="3943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Interpersonal consequences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4942708" y="3092688"/>
            <a:ext cx="3507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Long-term consequences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7" name="Google Shape;257;p33"/>
          <p:cNvCxnSpPr/>
          <p:nvPr/>
        </p:nvCxnSpPr>
        <p:spPr>
          <a:xfrm flipH="1">
            <a:off x="948600" y="1337550"/>
            <a:ext cx="3900" cy="3294600"/>
          </a:xfrm>
          <a:prstGeom prst="straightConnector1">
            <a:avLst/>
          </a:prstGeom>
          <a:noFill/>
          <a:ln w="47625" cap="rnd" cmpd="sng">
            <a:solidFill>
              <a:srgbClr val="1368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8" name="Google Shape;258;p33"/>
          <p:cNvSpPr/>
          <p:nvPr/>
        </p:nvSpPr>
        <p:spPr>
          <a:xfrm>
            <a:off x="0" y="0"/>
            <a:ext cx="9144000" cy="7080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3"/>
          <p:cNvSpPr/>
          <p:nvPr/>
        </p:nvSpPr>
        <p:spPr>
          <a:xfrm>
            <a:off x="827450" y="1284893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1</a:t>
            </a:r>
            <a:endParaRPr sz="1200" dirty="0"/>
          </a:p>
        </p:txBody>
      </p:sp>
      <p:sp>
        <p:nvSpPr>
          <p:cNvPr id="260" name="Google Shape;260;p33"/>
          <p:cNvSpPr txBox="1"/>
          <p:nvPr/>
        </p:nvSpPr>
        <p:spPr>
          <a:xfrm>
            <a:off x="488550" y="48235"/>
            <a:ext cx="8166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381000" lvl="0" indent="0" algn="ctr" rtl="0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lang="en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WHICH CIRCUMSTANCES ARE TO BE LOOKED AT?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33"/>
          <p:cNvSpPr/>
          <p:nvPr/>
        </p:nvSpPr>
        <p:spPr>
          <a:xfrm>
            <a:off x="827450" y="1899380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2</a:t>
            </a:r>
            <a:endParaRPr sz="1200" dirty="0"/>
          </a:p>
        </p:txBody>
      </p:sp>
      <p:sp>
        <p:nvSpPr>
          <p:cNvPr id="262" name="Google Shape;262;p33"/>
          <p:cNvSpPr/>
          <p:nvPr/>
        </p:nvSpPr>
        <p:spPr>
          <a:xfrm>
            <a:off x="827450" y="2562813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</a:t>
            </a:r>
            <a:endParaRPr sz="1200"/>
          </a:p>
        </p:txBody>
      </p:sp>
      <p:sp>
        <p:nvSpPr>
          <p:cNvPr id="263" name="Google Shape;263;p33"/>
          <p:cNvSpPr/>
          <p:nvPr/>
        </p:nvSpPr>
        <p:spPr>
          <a:xfrm>
            <a:off x="827450" y="3234052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</a:t>
            </a:r>
            <a:endParaRPr sz="1200"/>
          </a:p>
        </p:txBody>
      </p:sp>
      <p:sp>
        <p:nvSpPr>
          <p:cNvPr id="264" name="Google Shape;264;p33"/>
          <p:cNvSpPr txBox="1"/>
          <p:nvPr/>
        </p:nvSpPr>
        <p:spPr>
          <a:xfrm>
            <a:off x="1161600" y="1112378"/>
            <a:ext cx="2488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Peer influence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33"/>
          <p:cNvSpPr txBox="1"/>
          <p:nvPr/>
        </p:nvSpPr>
        <p:spPr>
          <a:xfrm>
            <a:off x="1175200" y="1763170"/>
            <a:ext cx="2988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Coercion or threats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33"/>
          <p:cNvSpPr txBox="1"/>
          <p:nvPr/>
        </p:nvSpPr>
        <p:spPr>
          <a:xfrm>
            <a:off x="1175200" y="2451627"/>
            <a:ext cx="3699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Poverty and financial stress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33"/>
          <p:cNvSpPr txBox="1"/>
          <p:nvPr/>
        </p:nvSpPr>
        <p:spPr>
          <a:xfrm>
            <a:off x="1175200" y="3110902"/>
            <a:ext cx="2679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Family environment</a:t>
            </a:r>
            <a:endParaRPr sz="1600" dirty="0"/>
          </a:p>
        </p:txBody>
      </p:sp>
      <p:sp>
        <p:nvSpPr>
          <p:cNvPr id="268" name="Google Shape;268;p33"/>
          <p:cNvSpPr/>
          <p:nvPr/>
        </p:nvSpPr>
        <p:spPr>
          <a:xfrm>
            <a:off x="827450" y="3893327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5</a:t>
            </a:r>
            <a:endParaRPr sz="1200"/>
          </a:p>
        </p:txBody>
      </p:sp>
      <p:sp>
        <p:nvSpPr>
          <p:cNvPr id="269" name="Google Shape;269;p33"/>
          <p:cNvSpPr txBox="1"/>
          <p:nvPr/>
        </p:nvSpPr>
        <p:spPr>
          <a:xfrm>
            <a:off x="1175200" y="3770177"/>
            <a:ext cx="2574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Parental supervision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33"/>
          <p:cNvSpPr/>
          <p:nvPr/>
        </p:nvSpPr>
        <p:spPr>
          <a:xfrm>
            <a:off x="827450" y="4599399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6</a:t>
            </a:r>
            <a:endParaRPr sz="1200"/>
          </a:p>
        </p:txBody>
      </p:sp>
      <p:sp>
        <p:nvSpPr>
          <p:cNvPr id="271" name="Google Shape;271;p33"/>
          <p:cNvSpPr txBox="1"/>
          <p:nvPr/>
        </p:nvSpPr>
        <p:spPr>
          <a:xfrm>
            <a:off x="1184293" y="4449092"/>
            <a:ext cx="2238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Education</a:t>
            </a:r>
            <a:endParaRPr sz="1600" dirty="0"/>
          </a:p>
        </p:txBody>
      </p:sp>
      <p:cxnSp>
        <p:nvCxnSpPr>
          <p:cNvPr id="272" name="Google Shape;272;p33"/>
          <p:cNvCxnSpPr/>
          <p:nvPr/>
        </p:nvCxnSpPr>
        <p:spPr>
          <a:xfrm flipH="1">
            <a:off x="5013100" y="1739900"/>
            <a:ext cx="28800" cy="2709000"/>
          </a:xfrm>
          <a:prstGeom prst="straightConnector1">
            <a:avLst/>
          </a:prstGeom>
          <a:noFill/>
          <a:ln w="47625" cap="rnd" cmpd="sng">
            <a:solidFill>
              <a:srgbClr val="1368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3" name="Google Shape;273;p33"/>
          <p:cNvSpPr/>
          <p:nvPr/>
        </p:nvSpPr>
        <p:spPr>
          <a:xfrm>
            <a:off x="4883575" y="1652603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7</a:t>
            </a:r>
            <a:endParaRPr sz="1200"/>
          </a:p>
        </p:txBody>
      </p:sp>
      <p:sp>
        <p:nvSpPr>
          <p:cNvPr id="274" name="Google Shape;274;p33"/>
          <p:cNvSpPr/>
          <p:nvPr/>
        </p:nvSpPr>
        <p:spPr>
          <a:xfrm>
            <a:off x="4883575" y="2267090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275" name="Google Shape;275;p33"/>
          <p:cNvSpPr/>
          <p:nvPr/>
        </p:nvSpPr>
        <p:spPr>
          <a:xfrm>
            <a:off x="4883575" y="2930523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9</a:t>
            </a:r>
            <a:endParaRPr sz="1200"/>
          </a:p>
        </p:txBody>
      </p:sp>
      <p:sp>
        <p:nvSpPr>
          <p:cNvPr id="276" name="Google Shape;276;p33"/>
          <p:cNvSpPr/>
          <p:nvPr/>
        </p:nvSpPr>
        <p:spPr>
          <a:xfrm>
            <a:off x="4883575" y="3601762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8FBF4B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10</a:t>
            </a:r>
            <a:endParaRPr sz="1200"/>
          </a:p>
        </p:txBody>
      </p:sp>
      <p:sp>
        <p:nvSpPr>
          <p:cNvPr id="277" name="Google Shape;277;p33"/>
          <p:cNvSpPr txBox="1"/>
          <p:nvPr/>
        </p:nvSpPr>
        <p:spPr>
          <a:xfrm>
            <a:off x="5231331" y="1501106"/>
            <a:ext cx="31617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Trauma and abuse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33"/>
          <p:cNvSpPr txBox="1"/>
          <p:nvPr/>
        </p:nvSpPr>
        <p:spPr>
          <a:xfrm>
            <a:off x="5231331" y="2103491"/>
            <a:ext cx="2285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Substance use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33"/>
          <p:cNvSpPr txBox="1"/>
          <p:nvPr/>
        </p:nvSpPr>
        <p:spPr>
          <a:xfrm>
            <a:off x="5231331" y="2755700"/>
            <a:ext cx="2285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Emotional</a:t>
            </a:r>
            <a:r>
              <a:rPr lang="en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stress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33"/>
          <p:cNvSpPr txBox="1"/>
          <p:nvPr/>
        </p:nvSpPr>
        <p:spPr>
          <a:xfrm>
            <a:off x="5231331" y="3433100"/>
            <a:ext cx="27717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Social environment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3"/>
          <p:cNvSpPr txBox="1"/>
          <p:nvPr/>
        </p:nvSpPr>
        <p:spPr>
          <a:xfrm>
            <a:off x="5231331" y="4125270"/>
            <a:ext cx="26499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Situational triggers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33"/>
          <p:cNvSpPr txBox="1"/>
          <p:nvPr/>
        </p:nvSpPr>
        <p:spPr>
          <a:xfrm>
            <a:off x="1955100" y="564475"/>
            <a:ext cx="5233800" cy="2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3"/>
          <p:cNvSpPr/>
          <p:nvPr/>
        </p:nvSpPr>
        <p:spPr>
          <a:xfrm>
            <a:off x="4874488" y="4272973"/>
            <a:ext cx="268671" cy="2222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6D21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11</a:t>
            </a:r>
            <a:endParaRPr sz="1200"/>
          </a:p>
        </p:txBody>
      </p:sp>
      <p:sp>
        <p:nvSpPr>
          <p:cNvPr id="284" name="Google Shape;284;p33"/>
          <p:cNvSpPr txBox="1"/>
          <p:nvPr/>
        </p:nvSpPr>
        <p:spPr>
          <a:xfrm>
            <a:off x="488550" y="556560"/>
            <a:ext cx="6323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assessment should consider:</a:t>
            </a:r>
            <a:endParaRPr sz="17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/>
          <p:nvPr/>
        </p:nvSpPr>
        <p:spPr>
          <a:xfrm>
            <a:off x="4254700" y="173729"/>
            <a:ext cx="4642200" cy="8691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4"/>
          <p:cNvSpPr txBox="1"/>
          <p:nvPr/>
        </p:nvSpPr>
        <p:spPr>
          <a:xfrm>
            <a:off x="4627955" y="197748"/>
            <a:ext cx="384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381000" lvl="0" indent="0" algn="l" rtl="0"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GROUND REALITIES AND LIMITATIONS</a:t>
            </a:r>
            <a:endParaRPr sz="17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34"/>
          <p:cNvSpPr txBox="1"/>
          <p:nvPr/>
        </p:nvSpPr>
        <p:spPr>
          <a:xfrm>
            <a:off x="4341285" y="1111920"/>
            <a:ext cx="44682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381000" lvl="0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CCLs are often misled about the purpose of the PA, and are told they are going for counselling. CCLs end up incriminating themselves.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PAs may contain the child's statement/confessional narrative in detail, and the child's own words can become material used against them at trial. </a:t>
            </a:r>
            <a:endParaRPr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 reports frequently focus on the alleged offence rather than looking at the child's life. Limited exploration of emotional state, peer influence, family circumstances, trauma, substance use, and developmental vulnerabilities.</a:t>
            </a:r>
            <a:endParaRPr i="1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2" name="Google Shape;292;p34"/>
          <p:cNvSpPr/>
          <p:nvPr/>
        </p:nvSpPr>
        <p:spPr>
          <a:xfrm>
            <a:off x="8809485" y="-1"/>
            <a:ext cx="334515" cy="5187793"/>
          </a:xfrm>
          <a:prstGeom prst="rect">
            <a:avLst/>
          </a:prstGeom>
          <a:solidFill>
            <a:srgbClr val="8AC2DE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3" name="Google Shape;293;p34" title="ChatGPT Image Jan 16, 2026, 04_58_36 PM.png"/>
          <p:cNvPicPr preferRelativeResize="0"/>
          <p:nvPr/>
        </p:nvPicPr>
        <p:blipFill rotWithShape="1">
          <a:blip r:embed="rId3">
            <a:alphaModFix/>
          </a:blip>
          <a:srcRect l="44404"/>
          <a:stretch/>
        </p:blipFill>
        <p:spPr>
          <a:xfrm>
            <a:off x="0" y="0"/>
            <a:ext cx="42894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/>
          <p:nvPr/>
        </p:nvSpPr>
        <p:spPr>
          <a:xfrm>
            <a:off x="308125" y="426200"/>
            <a:ext cx="4679700" cy="7929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5"/>
          <p:cNvSpPr txBox="1"/>
          <p:nvPr/>
        </p:nvSpPr>
        <p:spPr>
          <a:xfrm>
            <a:off x="667325" y="426200"/>
            <a:ext cx="341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381000" lvl="0" indent="0" algn="l" rtl="0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lang="en" sz="1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GROUND REALITIES AND LIMITATIONS</a:t>
            </a:r>
            <a:endParaRPr sz="17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35"/>
          <p:cNvSpPr txBox="1"/>
          <p:nvPr/>
        </p:nvSpPr>
        <p:spPr>
          <a:xfrm>
            <a:off x="667325" y="1389850"/>
            <a:ext cx="4248000" cy="3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381000" lvl="0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Absence of a diagnosed mental/intellectual disability is perceived as the child having mental capacity. 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Consequences are often reduced to the immediate consequences of the act.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 several cases, substance use or dependency is noted but not meaningfully connected to decision-making, impulse control or capacity.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3810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</a:pPr>
            <a:r>
              <a:rPr lang="en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 reports often carry a specific section about previous antecedents. 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1" name="Google Shape;301;p35"/>
          <p:cNvSpPr/>
          <p:nvPr/>
        </p:nvSpPr>
        <p:spPr>
          <a:xfrm>
            <a:off x="7" y="-1"/>
            <a:ext cx="334500" cy="5187900"/>
          </a:xfrm>
          <a:prstGeom prst="rect">
            <a:avLst/>
          </a:prstGeom>
          <a:solidFill>
            <a:srgbClr val="8AC2DE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2" name="Google Shape;302;p35" title="pexels-tafsinnaeem-34637184.jpg"/>
          <p:cNvPicPr preferRelativeResize="0"/>
          <p:nvPr/>
        </p:nvPicPr>
        <p:blipFill rotWithShape="1">
          <a:blip r:embed="rId3">
            <a:alphaModFix/>
          </a:blip>
          <a:srcRect r="53328" b="7544"/>
          <a:stretch/>
        </p:blipFill>
        <p:spPr>
          <a:xfrm>
            <a:off x="4997100" y="0"/>
            <a:ext cx="4885074" cy="51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6"/>
          <p:cNvSpPr/>
          <p:nvPr/>
        </p:nvSpPr>
        <p:spPr>
          <a:xfrm>
            <a:off x="0" y="0"/>
            <a:ext cx="9144000" cy="1362000"/>
          </a:xfrm>
          <a:prstGeom prst="rect">
            <a:avLst/>
          </a:prstGeom>
          <a:solidFill>
            <a:srgbClr val="1368A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6"/>
          <p:cNvSpPr txBox="1"/>
          <p:nvPr/>
        </p:nvSpPr>
        <p:spPr>
          <a:xfrm>
            <a:off x="505200" y="183207"/>
            <a:ext cx="83133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381000" lvl="0" indent="0" algn="ctr" rtl="0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lang="en" sz="2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FUNDAMENTAL SAFEGUARDS FOR PRELIMINARY ASSESSMENTS AS PER LAW</a:t>
            </a:r>
            <a:endParaRPr sz="22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9" name="Google Shape;309;p36"/>
          <p:cNvCxnSpPr/>
          <p:nvPr/>
        </p:nvCxnSpPr>
        <p:spPr>
          <a:xfrm>
            <a:off x="3049575" y="1366307"/>
            <a:ext cx="20100" cy="2651400"/>
          </a:xfrm>
          <a:prstGeom prst="straightConnector1">
            <a:avLst/>
          </a:prstGeom>
          <a:noFill/>
          <a:ln w="19300" cap="rnd" cmpd="sng">
            <a:solidFill>
              <a:srgbClr val="18445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0" name="Google Shape;310;p36"/>
          <p:cNvCxnSpPr/>
          <p:nvPr/>
        </p:nvCxnSpPr>
        <p:spPr>
          <a:xfrm>
            <a:off x="6136575" y="1349850"/>
            <a:ext cx="20700" cy="2647200"/>
          </a:xfrm>
          <a:prstGeom prst="straightConnector1">
            <a:avLst/>
          </a:prstGeom>
          <a:noFill/>
          <a:ln w="19300" cap="rnd" cmpd="sng">
            <a:solidFill>
              <a:srgbClr val="18445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1" name="Google Shape;311;p36"/>
          <p:cNvSpPr txBox="1"/>
          <p:nvPr/>
        </p:nvSpPr>
        <p:spPr>
          <a:xfrm>
            <a:off x="398250" y="4348850"/>
            <a:ext cx="82248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These safeguards are essential to prevent the PA from becoming a preliminary criminal trial.</a:t>
            </a:r>
            <a:endParaRPr sz="17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36"/>
          <p:cNvSpPr txBox="1"/>
          <p:nvPr/>
        </p:nvSpPr>
        <p:spPr>
          <a:xfrm>
            <a:off x="593851" y="1769150"/>
            <a:ext cx="1948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b="1">
                <a:latin typeface="Montserrat"/>
                <a:ea typeface="Montserrat"/>
                <a:cs typeface="Montserrat"/>
                <a:sym typeface="Montserrat"/>
              </a:rPr>
              <a:t>PA must remain anchored in the presumption of innocence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36"/>
          <p:cNvSpPr txBox="1"/>
          <p:nvPr/>
        </p:nvSpPr>
        <p:spPr>
          <a:xfrm>
            <a:off x="3622426" y="1769150"/>
            <a:ext cx="194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b="1">
                <a:latin typeface="Montserrat"/>
                <a:ea typeface="Montserrat"/>
                <a:cs typeface="Montserrat"/>
                <a:sym typeface="Montserrat"/>
              </a:rPr>
              <a:t>PA must remain anchored in the child’s participation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36"/>
          <p:cNvSpPr txBox="1"/>
          <p:nvPr/>
        </p:nvSpPr>
        <p:spPr>
          <a:xfrm>
            <a:off x="6709426" y="1984700"/>
            <a:ext cx="1948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b="1" dirty="0">
                <a:latin typeface="Montserrat"/>
                <a:ea typeface="Montserrat"/>
                <a:cs typeface="Montserrat"/>
                <a:sym typeface="Montserrat"/>
              </a:rPr>
              <a:t>PA is NOT a trial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36"/>
          <p:cNvSpPr txBox="1"/>
          <p:nvPr/>
        </p:nvSpPr>
        <p:spPr>
          <a:xfrm>
            <a:off x="474450" y="2842650"/>
            <a:ext cx="21876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assessment cannot proceed on assumed guilt or rely on self-incriminatory disclosures.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36"/>
          <p:cNvSpPr txBox="1"/>
          <p:nvPr/>
        </p:nvSpPr>
        <p:spPr>
          <a:xfrm>
            <a:off x="3568050" y="2842650"/>
            <a:ext cx="21876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child and guardian must be able to meaningfully participate and understand the process.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7" name="Google Shape;317;p36"/>
          <p:cNvSpPr txBox="1"/>
          <p:nvPr/>
        </p:nvSpPr>
        <p:spPr>
          <a:xfrm>
            <a:off x="6590026" y="2809257"/>
            <a:ext cx="218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13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purpose is to assess capacity, not culpability.</a:t>
            </a:r>
            <a:endParaRPr sz="13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68A1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"/>
          <p:cNvSpPr/>
          <p:nvPr/>
        </p:nvSpPr>
        <p:spPr>
          <a:xfrm>
            <a:off x="5782627" y="1881171"/>
            <a:ext cx="1445846" cy="1381164"/>
          </a:xfrm>
          <a:custGeom>
            <a:avLst/>
            <a:gdLst/>
            <a:ahLst/>
            <a:cxnLst/>
            <a:rect l="l" t="t" r="r" b="b"/>
            <a:pathLst>
              <a:path w="2891693" h="2762328" extrusionOk="0">
                <a:moveTo>
                  <a:pt x="0" y="0"/>
                </a:moveTo>
                <a:lnTo>
                  <a:pt x="2891693" y="0"/>
                </a:lnTo>
                <a:lnTo>
                  <a:pt x="2891693" y="2762328"/>
                </a:lnTo>
                <a:lnTo>
                  <a:pt x="0" y="27623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3" name="Google Shape;323;p37"/>
          <p:cNvSpPr txBox="1"/>
          <p:nvPr/>
        </p:nvSpPr>
        <p:spPr>
          <a:xfrm>
            <a:off x="4247750" y="4078125"/>
            <a:ext cx="45156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Reach out to us: communications@i-probono.com</a:t>
            </a:r>
            <a:endParaRPr sz="1600" b="1">
              <a:solidFill>
                <a:srgbClr val="FDFDF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37"/>
          <p:cNvPicPr preferRelativeResize="0"/>
          <p:nvPr/>
        </p:nvPicPr>
        <p:blipFill rotWithShape="1">
          <a:blip r:embed="rId4">
            <a:alphaModFix/>
          </a:blip>
          <a:srcRect t="5962" b="5971"/>
          <a:stretch/>
        </p:blipFill>
        <p:spPr>
          <a:xfrm>
            <a:off x="0" y="0"/>
            <a:ext cx="3893652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</Words>
  <Application>Microsoft Macintosh PowerPoint</Application>
  <PresentationFormat>On-screen Show (16:9)</PresentationFormat>
  <Paragraphs>110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Arial</vt:lpstr>
      <vt:lpstr>Montserrat</vt:lpstr>
      <vt:lpstr>Times New Roman</vt:lpstr>
      <vt:lpstr>Montserrat Medium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Deeksha Gujral</cp:lastModifiedBy>
  <cp:revision>1</cp:revision>
  <dcterms:modified xsi:type="dcterms:W3CDTF">2026-08-10T18:17:50Z</dcterms:modified>
</cp:coreProperties>
</file>